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nva Sans Bold" panose="020B0803030501040103" pitchFamily="34" charset="0"/>
      <p:regular r:id="rId10"/>
      <p:bold r:id="rId11"/>
    </p:embeddedFont>
    <p:embeddedFont>
      <p:font typeface="Codec Pro" pitchFamily="2" charset="0"/>
      <p:regular r:id="rId12"/>
    </p:embeddedFont>
    <p:embeddedFont>
      <p:font typeface="Codec Pro ExtraBold" pitchFamily="2" charset="0"/>
      <p:regular r:id="rId13"/>
      <p:bold r:id="rId14"/>
    </p:embeddedFont>
    <p:embeddedFont>
      <p:font typeface="Codec Pro ExtraBold Bold" pitchFamily="2" charset="0"/>
      <p:regular r:id="rId15"/>
      <p:bold r:id="rId16"/>
    </p:embeddedFont>
    <p:embeddedFont>
      <p:font typeface="Montserrat Light" panose="00000400000000000000" pitchFamily="2" charset="77"/>
      <p:regular r:id="rId17"/>
      <p:italic r:id="rId18"/>
    </p:embeddedFont>
    <p:embeddedFont>
      <p:font typeface="Montserrat Light Bold" pitchFamily="2" charset="77"/>
      <p:regular r:id="rId19"/>
      <p:bold r:id="rId20"/>
    </p:embeddedFont>
    <p:embeddedFont>
      <p:font typeface="TAN Tangkiwood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015" autoAdjust="0"/>
    <p:restoredTop sz="94556" autoAdjust="0"/>
  </p:normalViewPr>
  <p:slideViewPr>
    <p:cSldViewPr>
      <p:cViewPr varScale="1">
        <p:scale>
          <a:sx n="81" d="100"/>
          <a:sy n="81" d="100"/>
        </p:scale>
        <p:origin x="12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47927" y="1390894"/>
            <a:ext cx="175627" cy="6291840"/>
            <a:chOff x="0" y="0"/>
            <a:chExt cx="36475" cy="1306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475" cy="1306712"/>
            </a:xfrm>
            <a:custGeom>
              <a:avLst/>
              <a:gdLst/>
              <a:ahLst/>
              <a:cxnLst/>
              <a:rect l="l" t="t" r="r" b="b"/>
              <a:pathLst>
                <a:path w="36475" h="1306712">
                  <a:moveTo>
                    <a:pt x="0" y="0"/>
                  </a:moveTo>
                  <a:lnTo>
                    <a:pt x="36475" y="0"/>
                  </a:lnTo>
                  <a:lnTo>
                    <a:pt x="36475" y="1306712"/>
                  </a:lnTo>
                  <a:lnTo>
                    <a:pt x="0" y="13067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475" cy="1325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47070" y="3294689"/>
            <a:ext cx="16067099" cy="201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0"/>
              </a:lnSpc>
            </a:pPr>
            <a:endParaRPr lang="en-US" sz="9628" dirty="0">
              <a:solidFill>
                <a:srgbClr val="FFFFFF"/>
              </a:solidFill>
              <a:latin typeface="Codec Pro ExtraBold"/>
            </a:endParaRPr>
          </a:p>
          <a:p>
            <a:pPr>
              <a:lnSpc>
                <a:spcPts val="11554"/>
              </a:lnSpc>
            </a:pPr>
            <a:endParaRPr lang="en-US" sz="9628" dirty="0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47070" y="1181344"/>
            <a:ext cx="13027491" cy="663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885"/>
              </a:lnSpc>
            </a:pPr>
            <a:r>
              <a:rPr lang="en-IN" sz="8800" b="1" dirty="0">
                <a:solidFill>
                  <a:schemeClr val="bg1"/>
                </a:solidFill>
              </a:rPr>
              <a:t>FASHION OUTFIT RECOMMENDATION SYSTEM </a:t>
            </a:r>
            <a:endParaRPr lang="en-US" sz="8800" b="1" dirty="0">
              <a:solidFill>
                <a:schemeClr val="bg1"/>
              </a:solidFill>
              <a:latin typeface="Codec Pro Extra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553200" y="7814484"/>
            <a:ext cx="7600942" cy="288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2800" b="1" dirty="0">
                <a:solidFill>
                  <a:srgbClr val="D9D9D9"/>
                </a:solidFill>
                <a:latin typeface="+mj-lt"/>
              </a:rPr>
              <a:t>Name-  Ananya Bhatia(S24CSEU1979)</a:t>
            </a:r>
          </a:p>
          <a:p>
            <a:pPr algn="ctr">
              <a:lnSpc>
                <a:spcPts val="5839"/>
              </a:lnSpc>
            </a:pPr>
            <a:r>
              <a:rPr lang="en-US" sz="2800" b="1" dirty="0">
                <a:solidFill>
                  <a:srgbClr val="D9D9D9"/>
                </a:solidFill>
                <a:latin typeface="+mj-lt"/>
              </a:rPr>
              <a:t>Aaditri Chandok(S24CSEU1774)</a:t>
            </a:r>
          </a:p>
          <a:p>
            <a:pPr algn="ctr">
              <a:lnSpc>
                <a:spcPts val="5839"/>
              </a:lnSpc>
            </a:pPr>
            <a:r>
              <a:rPr lang="en-US" sz="2800" b="1" dirty="0">
                <a:solidFill>
                  <a:srgbClr val="D9D9D9"/>
                </a:solidFill>
                <a:latin typeface="+mj-lt"/>
              </a:rPr>
              <a:t>Kashish Kapoor(S24CSEU1764)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ts val="5839"/>
              </a:lnSpc>
            </a:pPr>
            <a:r>
              <a:rPr lang="en-US" sz="2800" b="1" dirty="0">
                <a:solidFill>
                  <a:srgbClr val="D9D9D9"/>
                </a:solidFill>
                <a:latin typeface="TAN Tangkiwoo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48509" y="159703"/>
            <a:ext cx="1119098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2285" y="3924300"/>
            <a:ext cx="17663430" cy="323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30"/>
              </a:lnSpc>
            </a:pPr>
            <a:r>
              <a:rPr lang="en-IN" sz="4000" dirty="0">
                <a:solidFill>
                  <a:schemeClr val="bg1"/>
                </a:solidFill>
              </a:rPr>
              <a:t>The project focuses on utilizing </a:t>
            </a:r>
            <a:r>
              <a:rPr lang="en-IN" sz="4000" b="1" dirty="0">
                <a:solidFill>
                  <a:schemeClr val="bg1"/>
                </a:solidFill>
              </a:rPr>
              <a:t>text-based product data</a:t>
            </a:r>
            <a:r>
              <a:rPr lang="en-IN" sz="4000" dirty="0">
                <a:solidFill>
                  <a:schemeClr val="bg1"/>
                </a:solidFill>
              </a:rPr>
              <a:t> (titles, descriptions, attributes) to personalize outfit suggestions.</a:t>
            </a:r>
            <a:br>
              <a:rPr lang="en-IN" sz="4000" dirty="0">
                <a:solidFill>
                  <a:schemeClr val="bg1"/>
                </a:solidFill>
              </a:rPr>
            </a:br>
            <a:r>
              <a:rPr lang="en-IN" sz="4000" dirty="0">
                <a:solidFill>
                  <a:schemeClr val="bg1"/>
                </a:solidFill>
              </a:rPr>
              <a:t>By </a:t>
            </a:r>
            <a:r>
              <a:rPr lang="en-IN" sz="4000" dirty="0" err="1">
                <a:solidFill>
                  <a:schemeClr val="bg1"/>
                </a:solidFill>
              </a:rPr>
              <a:t>analyzing</a:t>
            </a:r>
            <a:r>
              <a:rPr lang="en-IN" sz="4000" dirty="0">
                <a:solidFill>
                  <a:schemeClr val="bg1"/>
                </a:solidFill>
              </a:rPr>
              <a:t> user preferences, fashion categories, and product metadata, the system aims to reduce decision fatigue and help users discover suitable, stylish, and context-appropriate outfits efficiently.</a:t>
            </a:r>
            <a:endParaRPr lang="en-US" sz="3664" dirty="0">
              <a:solidFill>
                <a:schemeClr val="bg1"/>
              </a:solidFill>
              <a:latin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928025" y="-3336515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96398" y="827799"/>
            <a:ext cx="17861725" cy="8846426"/>
            <a:chOff x="0" y="0"/>
            <a:chExt cx="4704323" cy="23299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04323" cy="2329923"/>
            </a:xfrm>
            <a:custGeom>
              <a:avLst/>
              <a:gdLst/>
              <a:ahLst/>
              <a:cxnLst/>
              <a:rect l="l" t="t" r="r" b="b"/>
              <a:pathLst>
                <a:path w="4704323" h="2329923">
                  <a:moveTo>
                    <a:pt x="0" y="0"/>
                  </a:moveTo>
                  <a:lnTo>
                    <a:pt x="4704323" y="0"/>
                  </a:lnTo>
                  <a:lnTo>
                    <a:pt x="4704323" y="2329923"/>
                  </a:lnTo>
                  <a:lnTo>
                    <a:pt x="0" y="2329923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704323" cy="2348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0218" y="876300"/>
            <a:ext cx="14927563" cy="1750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11"/>
              </a:lnSpc>
              <a:spcBef>
                <a:spcPct val="0"/>
              </a:spcBef>
            </a:pPr>
            <a:r>
              <a:rPr lang="en-US" sz="10509">
                <a:solidFill>
                  <a:srgbClr val="FFFFFF"/>
                </a:solidFill>
                <a:latin typeface="Codec Pro ExtraBold"/>
              </a:rPr>
              <a:t>PROPOSED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7698" y="3454921"/>
            <a:ext cx="17172601" cy="387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This project provides a smart, -driven recommendation system that suggests </a:t>
            </a:r>
            <a:r>
              <a:rPr lang="en-IN" sz="3600" b="1" dirty="0">
                <a:solidFill>
                  <a:schemeClr val="bg1"/>
                </a:solidFill>
              </a:rPr>
              <a:t>complete fashion outfits</a:t>
            </a:r>
            <a:r>
              <a:rPr lang="en-IN" sz="3600" dirty="0">
                <a:solidFill>
                  <a:schemeClr val="bg1"/>
                </a:solidFill>
              </a:rPr>
              <a:t> instead of single products.</a:t>
            </a:r>
            <a:br>
              <a:rPr lang="en-IN" sz="3600" dirty="0">
                <a:solidFill>
                  <a:schemeClr val="bg1"/>
                </a:solidFill>
              </a:rPr>
            </a:br>
            <a:r>
              <a:rPr lang="en-IN" sz="3600" dirty="0">
                <a:solidFill>
                  <a:schemeClr val="bg1"/>
                </a:solidFill>
              </a:rPr>
              <a:t>Using machine learning on dataset features such as </a:t>
            </a:r>
            <a:r>
              <a:rPr lang="en-IN" sz="3600" dirty="0" err="1">
                <a:solidFill>
                  <a:schemeClr val="bg1"/>
                </a:solidFill>
              </a:rPr>
              <a:t>color</a:t>
            </a:r>
            <a:r>
              <a:rPr lang="en-IN" sz="3600" dirty="0">
                <a:solidFill>
                  <a:schemeClr val="bg1"/>
                </a:solidFill>
              </a:rPr>
              <a:t>, category, material, and price, the system identifies compatible clothing items and generates outfit combinations for various occasions.</a:t>
            </a:r>
            <a:br>
              <a:rPr lang="en-IN" sz="3600" dirty="0">
                <a:solidFill>
                  <a:schemeClr val="bg1"/>
                </a:solidFill>
              </a:rPr>
            </a:br>
            <a:r>
              <a:rPr lang="en-IN" sz="3600" dirty="0">
                <a:solidFill>
                  <a:schemeClr val="bg1"/>
                </a:solidFill>
              </a:rPr>
              <a:t>The solution enhances user experience by offering personalized, relevant, and context-aware recommendations based on user interaction data and product descriptions.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"/>
            <a:ext cx="4513686" cy="10287000"/>
          </a:xfrm>
          <a:custGeom>
            <a:avLst/>
            <a:gdLst/>
            <a:ahLst/>
            <a:cxnLst/>
            <a:rect l="l" t="t" r="r" b="b"/>
            <a:pathLst>
              <a:path w="4513686" h="11241465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r="-164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698208" y="4350713"/>
            <a:ext cx="1087323" cy="886168"/>
          </a:xfrm>
          <a:custGeom>
            <a:avLst/>
            <a:gdLst/>
            <a:ahLst/>
            <a:cxnLst/>
            <a:rect l="l" t="t" r="r" b="b"/>
            <a:pathLst>
              <a:path w="1087323" h="886168">
                <a:moveTo>
                  <a:pt x="0" y="0"/>
                </a:moveTo>
                <a:lnTo>
                  <a:pt x="1087323" y="0"/>
                </a:lnTo>
                <a:lnTo>
                  <a:pt x="1087323" y="886168"/>
                </a:lnTo>
                <a:lnTo>
                  <a:pt x="0" y="886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913567" y="4350713"/>
            <a:ext cx="1111938" cy="1109158"/>
          </a:xfrm>
          <a:custGeom>
            <a:avLst/>
            <a:gdLst/>
            <a:ahLst/>
            <a:cxnLst/>
            <a:rect l="l" t="t" r="r" b="b"/>
            <a:pathLst>
              <a:path w="1111938" h="1109158">
                <a:moveTo>
                  <a:pt x="0" y="0"/>
                </a:moveTo>
                <a:lnTo>
                  <a:pt x="1111939" y="0"/>
                </a:lnTo>
                <a:lnTo>
                  <a:pt x="1111939" y="1109158"/>
                </a:lnTo>
                <a:lnTo>
                  <a:pt x="0" y="1109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5804775" y="1238118"/>
            <a:ext cx="7151036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36"/>
              </a:lnSpc>
              <a:spcBef>
                <a:spcPct val="0"/>
              </a:spcBef>
            </a:pPr>
            <a:r>
              <a:rPr lang="en-US" sz="7947">
                <a:solidFill>
                  <a:srgbClr val="1A1A1A"/>
                </a:solidFill>
                <a:latin typeface="Codec Pro ExtraBold"/>
              </a:rPr>
              <a:t>GOALS AND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4775" y="6029291"/>
            <a:ext cx="2874189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Montserrat Light Bold"/>
              </a:rPr>
              <a:t>Empowering Users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6029291"/>
            <a:ext cx="2874189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Light Bold"/>
              </a:rPr>
              <a:t>Diverse Categories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84914" y="6027493"/>
            <a:ext cx="28741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Light Bold"/>
              </a:rPr>
              <a:t>Incorporating 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89689" y="6557083"/>
            <a:ext cx="2727161" cy="36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endParaRPr lang="en-US" sz="2199" dirty="0">
              <a:solidFill>
                <a:srgbClr val="010101"/>
              </a:solidFill>
              <a:latin typeface="Montserrat Ligh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409608" y="4462208"/>
            <a:ext cx="1087323" cy="886168"/>
          </a:xfrm>
          <a:custGeom>
            <a:avLst/>
            <a:gdLst/>
            <a:ahLst/>
            <a:cxnLst/>
            <a:rect l="l" t="t" r="r" b="b"/>
            <a:pathLst>
              <a:path w="1087323" h="886168">
                <a:moveTo>
                  <a:pt x="0" y="0"/>
                </a:moveTo>
                <a:lnTo>
                  <a:pt x="1087323" y="0"/>
                </a:lnTo>
                <a:lnTo>
                  <a:pt x="1087323" y="886168"/>
                </a:lnTo>
                <a:lnTo>
                  <a:pt x="0" y="886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420D8A-19FC-D16D-25EB-EF4C95DF0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800" y="4076700"/>
            <a:ext cx="8280400" cy="5632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5800" y="69702"/>
            <a:ext cx="17251544" cy="10217298"/>
            <a:chOff x="0" y="0"/>
            <a:chExt cx="5108677" cy="26092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08677" cy="2609289"/>
            </a:xfrm>
            <a:custGeom>
              <a:avLst/>
              <a:gdLst/>
              <a:ahLst/>
              <a:cxnLst/>
              <a:rect l="l" t="t" r="r" b="b"/>
              <a:pathLst>
                <a:path w="5108677" h="2609289">
                  <a:moveTo>
                    <a:pt x="0" y="0"/>
                  </a:moveTo>
                  <a:lnTo>
                    <a:pt x="5108677" y="0"/>
                  </a:lnTo>
                  <a:lnTo>
                    <a:pt x="5108677" y="2609289"/>
                  </a:lnTo>
                  <a:lnTo>
                    <a:pt x="0" y="2609289"/>
                  </a:lnTo>
                  <a:close/>
                </a:path>
              </a:pathLst>
            </a:custGeom>
            <a:solidFill>
              <a:srgbClr val="100F0D">
                <a:alpha val="9098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108677" cy="262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91090" y="2624498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70523" y="190500"/>
            <a:ext cx="10746953" cy="159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>
                <a:solidFill>
                  <a:srgbClr val="FFFFFF"/>
                </a:solidFill>
                <a:latin typeface="Codec Pro ExtraBold Bold"/>
              </a:rPr>
              <a:t>TECHNOLOGY USED</a:t>
            </a:r>
          </a:p>
        </p:txBody>
      </p:sp>
      <p:sp>
        <p:nvSpPr>
          <p:cNvPr id="9" name="Freeform 9"/>
          <p:cNvSpPr/>
          <p:nvPr/>
        </p:nvSpPr>
        <p:spPr>
          <a:xfrm>
            <a:off x="2891090" y="3556901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6"/>
                </a:lnTo>
                <a:lnTo>
                  <a:pt x="0" y="62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91090" y="4489303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891090" y="5425355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891090" y="6361407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6"/>
                </a:lnTo>
                <a:lnTo>
                  <a:pt x="0" y="62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6A45CB-5C80-90AA-6CB8-265B422DBBDE}"/>
              </a:ext>
            </a:extLst>
          </p:cNvPr>
          <p:cNvSpPr txBox="1"/>
          <p:nvPr/>
        </p:nvSpPr>
        <p:spPr>
          <a:xfrm>
            <a:off x="1752600" y="2096134"/>
            <a:ext cx="62484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Technologies Used</a:t>
            </a:r>
          </a:p>
          <a:p>
            <a:r>
              <a:rPr lang="en-US" sz="2800" dirty="0">
                <a:solidFill>
                  <a:schemeClr val="bg1"/>
                </a:solidFill>
              </a:rPr>
              <a:t>Language</a:t>
            </a:r>
          </a:p>
          <a:p>
            <a:r>
              <a:rPr lang="en-US" sz="2800" dirty="0">
                <a:solidFill>
                  <a:schemeClr val="bg1"/>
                </a:solidFill>
              </a:rPr>
              <a:t>Python 3</a:t>
            </a:r>
          </a:p>
          <a:p>
            <a:r>
              <a:rPr lang="en-US" sz="2800" dirty="0">
                <a:solidFill>
                  <a:schemeClr val="bg1"/>
                </a:solidFill>
              </a:rPr>
              <a:t>Web Framework</a:t>
            </a:r>
          </a:p>
          <a:p>
            <a:r>
              <a:rPr lang="en-US" sz="2800" dirty="0">
                <a:solidFill>
                  <a:schemeClr val="bg1"/>
                </a:solidFill>
              </a:rPr>
              <a:t>Flask (flask, </a:t>
            </a:r>
            <a:r>
              <a:rPr lang="en-US" sz="2800" dirty="0" err="1">
                <a:solidFill>
                  <a:schemeClr val="bg1"/>
                </a:solidFill>
              </a:rPr>
              <a:t>werkzeug</a:t>
            </a:r>
            <a:r>
              <a:rPr lang="en-US" sz="2800" dirty="0">
                <a:solidFill>
                  <a:schemeClr val="bg1"/>
                </a:solidFill>
              </a:rPr>
              <a:t>, Jinja2 via Flask)</a:t>
            </a:r>
          </a:p>
          <a:p>
            <a:r>
              <a:rPr lang="en-US" sz="2800" dirty="0">
                <a:solidFill>
                  <a:schemeClr val="bg1"/>
                </a:solidFill>
              </a:rPr>
              <a:t>Auth &amp; Sessions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flask-login</a:t>
            </a:r>
          </a:p>
          <a:p>
            <a:r>
              <a:rPr lang="en-US" sz="2800" dirty="0">
                <a:solidFill>
                  <a:schemeClr val="bg1"/>
                </a:solidFill>
              </a:rPr>
              <a:t>Database &amp; ORM</a:t>
            </a:r>
          </a:p>
          <a:p>
            <a:r>
              <a:rPr lang="en-US" sz="2800" dirty="0">
                <a:solidFill>
                  <a:schemeClr val="bg1"/>
                </a:solidFill>
              </a:rPr>
              <a:t>flask-</a:t>
            </a:r>
            <a:r>
              <a:rPr lang="en-US" sz="2800" dirty="0" err="1">
                <a:solidFill>
                  <a:schemeClr val="bg1"/>
                </a:solidFill>
              </a:rPr>
              <a:t>sqlalchemy</a:t>
            </a:r>
            <a:r>
              <a:rPr lang="en-US" sz="2800" dirty="0">
                <a:solidFill>
                  <a:schemeClr val="bg1"/>
                </a:solidFill>
              </a:rPr>
              <a:t> (</a:t>
            </a:r>
            <a:r>
              <a:rPr lang="en-US" sz="2800" dirty="0" err="1">
                <a:solidFill>
                  <a:schemeClr val="bg1"/>
                </a:solidFill>
              </a:rPr>
              <a:t>SQLAlchemy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SQLite (default SQLALCHEMY_DATABASE_URI)</a:t>
            </a:r>
          </a:p>
          <a:p>
            <a:r>
              <a:rPr lang="en-US" sz="2800" dirty="0">
                <a:solidFill>
                  <a:schemeClr val="bg1"/>
                </a:solidFill>
              </a:rPr>
              <a:t>Machine Learning / Data</a:t>
            </a:r>
          </a:p>
          <a:p>
            <a:r>
              <a:rPr lang="en-US" sz="2800" dirty="0">
                <a:solidFill>
                  <a:schemeClr val="bg1"/>
                </a:solidFill>
              </a:rPr>
              <a:t>scikit-learn (TF-IDF, </a:t>
            </a:r>
            <a:r>
              <a:rPr lang="en-US" sz="2800" dirty="0" err="1">
                <a:solidFill>
                  <a:schemeClr val="bg1"/>
                </a:solidFill>
              </a:rPr>
              <a:t>RandomForest</a:t>
            </a:r>
            <a:r>
              <a:rPr lang="en-US" sz="2800" dirty="0">
                <a:solidFill>
                  <a:schemeClr val="bg1"/>
                </a:solidFill>
              </a:rPr>
              <a:t>, train/test split, metrics)</a:t>
            </a:r>
          </a:p>
          <a:p>
            <a:r>
              <a:rPr lang="en-US" sz="2800" dirty="0">
                <a:solidFill>
                  <a:schemeClr val="bg1"/>
                </a:solidFill>
              </a:rPr>
              <a:t>pandas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numpy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C9AE00-8A00-5C88-9E3C-95B0B0AB1C1B}"/>
              </a:ext>
            </a:extLst>
          </p:cNvPr>
          <p:cNvSpPr txBox="1"/>
          <p:nvPr/>
        </p:nvSpPr>
        <p:spPr>
          <a:xfrm>
            <a:off x="8587672" y="2117301"/>
            <a:ext cx="8763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joblib</a:t>
            </a:r>
            <a:r>
              <a:rPr lang="en-US" sz="2800" dirty="0">
                <a:solidFill>
                  <a:schemeClr val="bg1"/>
                </a:solidFill>
              </a:rPr>
              <a:t> (model persistence)</a:t>
            </a:r>
          </a:p>
          <a:p>
            <a:r>
              <a:rPr lang="en-US" sz="2800" dirty="0">
                <a:solidFill>
                  <a:schemeClr val="bg1"/>
                </a:solidFill>
              </a:rPr>
              <a:t>Similarity &amp; Text Features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sklearn.feature_extraction.text.TfidfVectorizer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sklearn.metrics.pairwise.cosine_similarity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Image Processing (referenced by code and requirements)</a:t>
            </a:r>
          </a:p>
          <a:p>
            <a:r>
              <a:rPr lang="en-US" sz="2800" dirty="0">
                <a:solidFill>
                  <a:schemeClr val="bg1"/>
                </a:solidFill>
              </a:rPr>
              <a:t>Pillow</a:t>
            </a:r>
          </a:p>
          <a:p>
            <a:r>
              <a:rPr lang="en-US" sz="2800" dirty="0">
                <a:solidFill>
                  <a:schemeClr val="bg1"/>
                </a:solidFill>
              </a:rPr>
              <a:t>OpenCV (</a:t>
            </a:r>
            <a:r>
              <a:rPr lang="en-US" sz="2800" dirty="0" err="1">
                <a:solidFill>
                  <a:schemeClr val="bg1"/>
                </a:solidFill>
              </a:rPr>
              <a:t>opencv</a:t>
            </a:r>
            <a:r>
              <a:rPr lang="en-US" sz="2800" dirty="0">
                <a:solidFill>
                  <a:schemeClr val="bg1"/>
                </a:solidFill>
              </a:rPr>
              <a:t>-python)</a:t>
            </a:r>
          </a:p>
          <a:p>
            <a:r>
              <a:rPr lang="en-US" sz="2800" dirty="0">
                <a:solidFill>
                  <a:schemeClr val="bg1"/>
                </a:solidFill>
              </a:rPr>
              <a:t>Utilities</a:t>
            </a:r>
          </a:p>
          <a:p>
            <a:r>
              <a:rPr lang="en-US" sz="2800" dirty="0">
                <a:solidFill>
                  <a:schemeClr val="bg1"/>
                </a:solidFill>
              </a:rPr>
              <a:t>requests (present in requirements; not explicitly used in the shown files)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werkzeug.utils.secure_filename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Project Structure Helpers</a:t>
            </a:r>
          </a:p>
          <a:p>
            <a:r>
              <a:rPr lang="en-US" sz="2800" dirty="0">
                <a:solidFill>
                  <a:schemeClr val="bg1"/>
                </a:solidFill>
              </a:rPr>
              <a:t>Flask extensions module (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extensions.py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): centralizes </a:t>
            </a:r>
            <a:r>
              <a:rPr lang="en-US" sz="2800" dirty="0" err="1">
                <a:solidFill>
                  <a:schemeClr val="bg1"/>
                </a:solidFill>
              </a:rPr>
              <a:t>db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dirty="0" err="1">
                <a:solidFill>
                  <a:schemeClr val="bg1"/>
                </a:solidFill>
              </a:rPr>
              <a:t>login_manager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43395" y="-5505610"/>
            <a:ext cx="11239421" cy="9955810"/>
          </a:xfrm>
          <a:custGeom>
            <a:avLst/>
            <a:gdLst/>
            <a:ahLst/>
            <a:cxnLst/>
            <a:rect l="l" t="t" r="r" b="b"/>
            <a:pathLst>
              <a:path w="11239421" h="9955810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432F5D-F979-BBDF-AAAF-503340F74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562100"/>
            <a:ext cx="11582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246513" y="2719"/>
            <a:ext cx="9794974" cy="319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FFFFFF"/>
                </a:solidFill>
                <a:latin typeface="Canva Sans Bold"/>
              </a:rPr>
              <a:t>Future</a:t>
            </a:r>
          </a:p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FFFFFF"/>
                </a:solidFill>
                <a:latin typeface="Canva Sans Bold"/>
              </a:rPr>
              <a:t>Prospects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3810" y="3103311"/>
            <a:ext cx="12176894" cy="641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IN" sz="4000" dirty="0"/>
              <a:t> </a:t>
            </a:r>
            <a:r>
              <a:rPr lang="en-IN" sz="4000" b="1" dirty="0">
                <a:solidFill>
                  <a:schemeClr val="bg1"/>
                </a:solidFill>
              </a:rPr>
              <a:t>:</a:t>
            </a:r>
            <a:r>
              <a:rPr lang="en-IN" sz="4000" dirty="0">
                <a:solidFill>
                  <a:schemeClr val="bg1"/>
                </a:solidFill>
              </a:rPr>
              <a:t>Integration of Image-Based Analysis using CNNs for better visual understanding.</a:t>
            </a:r>
          </a:p>
          <a:p>
            <a:pPr algn="ctr">
              <a:lnSpc>
                <a:spcPts val="5599"/>
              </a:lnSpc>
            </a:pPr>
            <a:r>
              <a:rPr lang="en-IN" sz="4000" b="1" dirty="0">
                <a:solidFill>
                  <a:schemeClr val="bg1"/>
                </a:solidFill>
              </a:rPr>
              <a:t>:</a:t>
            </a:r>
            <a:r>
              <a:rPr lang="en-IN" sz="4000" dirty="0">
                <a:solidFill>
                  <a:schemeClr val="bg1"/>
                </a:solidFill>
              </a:rPr>
              <a:t> Development of a mobile app or responsive web UI for real-time recommendations.</a:t>
            </a:r>
            <a:br>
              <a:rPr lang="en-IN" sz="4000" dirty="0">
                <a:solidFill>
                  <a:schemeClr val="bg1"/>
                </a:solidFill>
              </a:rPr>
            </a:br>
            <a:r>
              <a:rPr lang="en-IN" sz="4000" dirty="0">
                <a:solidFill>
                  <a:schemeClr val="bg1"/>
                </a:solidFill>
              </a:rPr>
              <a:t>: Inclusion of weather, seasons, and location-based outfit suggestions.</a:t>
            </a:r>
          </a:p>
          <a:p>
            <a:pPr algn="ctr">
              <a:lnSpc>
                <a:spcPts val="5599"/>
              </a:lnSpc>
            </a:pPr>
            <a:r>
              <a:rPr lang="en-IN" sz="4000" dirty="0">
                <a:solidFill>
                  <a:schemeClr val="bg1"/>
                </a:solidFill>
              </a:rPr>
              <a:t> : Social-media style features: users can like, rate, and share outfits.</a:t>
            </a:r>
            <a:br>
              <a:rPr lang="en-IN" sz="4000" dirty="0">
                <a:solidFill>
                  <a:schemeClr val="bg1"/>
                </a:solidFill>
              </a:rPr>
            </a:br>
            <a:r>
              <a:rPr lang="en-IN" sz="4000" dirty="0">
                <a:solidFill>
                  <a:schemeClr val="bg1"/>
                </a:solidFill>
              </a:rPr>
              <a:t>: Smart stylist chatbot for personalized fashion guidance</a:t>
            </a:r>
            <a:r>
              <a:rPr lang="en-IN" sz="4000" dirty="0"/>
              <a:t>.</a:t>
            </a:r>
            <a:endParaRPr lang="en-US" sz="3999" dirty="0">
              <a:solidFill>
                <a:srgbClr val="FFFFFF"/>
              </a:solidFill>
              <a:latin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80383" y="3545482"/>
            <a:ext cx="11536383" cy="28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47"/>
              </a:lnSpc>
            </a:pPr>
            <a:r>
              <a:rPr lang="en-US" sz="16819">
                <a:solidFill>
                  <a:srgbClr val="FFFFFF"/>
                </a:solidFill>
                <a:latin typeface="Canva Sans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372</Words>
  <Application>Microsoft Macintosh PowerPoint</Application>
  <PresentationFormat>Custom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Codec Pro</vt:lpstr>
      <vt:lpstr>TAN Tangkiwood</vt:lpstr>
      <vt:lpstr>Arial</vt:lpstr>
      <vt:lpstr>Codec Pro ExtraBold</vt:lpstr>
      <vt:lpstr>Montserrat Light Bold</vt:lpstr>
      <vt:lpstr>Montserrat Light</vt:lpstr>
      <vt:lpstr>Calibri</vt:lpstr>
      <vt:lpstr>Codec Pro ExtraBold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professional business proposal presentation</dc:title>
  <cp:lastModifiedBy>Aaditri Chandok</cp:lastModifiedBy>
  <cp:revision>6</cp:revision>
  <dcterms:created xsi:type="dcterms:W3CDTF">2006-08-16T00:00:00Z</dcterms:created>
  <dcterms:modified xsi:type="dcterms:W3CDTF">2025-11-13T20:09:19Z</dcterms:modified>
  <dc:identifier>DAFzN0FU5d4</dc:identifier>
</cp:coreProperties>
</file>